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8"/>
  </p:notesMasterIdLst>
  <p:handoutMasterIdLst>
    <p:handoutMasterId r:id="rId9"/>
  </p:handoutMasterIdLst>
  <p:sldIdLst>
    <p:sldId id="404" r:id="rId3"/>
    <p:sldId id="406" r:id="rId4"/>
    <p:sldId id="407" r:id="rId5"/>
    <p:sldId id="408" r:id="rId6"/>
    <p:sldId id="432" r:id="rId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ABI Presentation" id="{960AC9E3-4E27-4A33-9DE1-18287CF99C10}">
          <p14:sldIdLst/>
        </p14:section>
        <p14:section name="CTIE - TranscriboVox" id="{A2925B97-B69A-4DD2-B8CE-42B45295379B}">
          <p14:sldIdLst/>
        </p14:section>
        <p14:section name="GovTech - Semantifynd" id="{0C2C62BA-13D9-4440-A1FD-FC05830A0106}">
          <p14:sldIdLst/>
        </p14:section>
        <p14:section name="AXA - Secure GPT" id="{AAAA58AA-13DC-47AC-950E-CEB65B6C7D11}">
          <p14:sldIdLst/>
        </p14:section>
        <p14:section name="AXA - RAG" id="{33112073-97AD-406D-A6C3-864AE3C2A544}">
          <p14:sldIdLst/>
        </p14:section>
        <p14:section name="AXA - Sentiment Analysis" id="{E882A6C6-EC8E-4533-8FE5-8567F18F5FC5}">
          <p14:sldIdLst>
            <p14:sldId id="404"/>
            <p14:sldId id="406"/>
            <p14:sldId id="407"/>
            <p14:sldId id="408"/>
            <p14:sldId id="432"/>
          </p14:sldIdLst>
        </p14:section>
        <p14:section name="DIOT" id="{0F1AD5E4-4091-4810-990B-07442687A472}">
          <p14:sldIdLst/>
        </p14:section>
        <p14:section name="Foyer - NER" id="{8767FD5A-48B7-4892-A509-FC2A78D1066A}">
          <p14:sldIdLst/>
        </p14:section>
        <p14:section name="ESG" id="{B4476141-F95F-4351-A954-F723D6DE97A5}">
          <p14:sldIdLst/>
        </p14:section>
        <p14:section name="Handover prediction" id="{7890E32A-4BCE-49B5-8A9D-F99512940A5A}">
          <p14:sldIdLst/>
        </p14:section>
        <p14:section name="Keep in touch" id="{7F8DBDAA-9545-464A-8AB5-1AC6CBCE67F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BB63F-F120-4819-B2F3-5DE91A223E18}" v="139" dt="2024-11-07T13:19:11.575"/>
    <p1510:client id="{F03A25D4-5647-4303-8AA0-9E0721A02E94}" v="325" dt="2024-11-07T10:29:36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insuranceinternational.com/comment/ai-and-chatgpt-can-help-insurers-retain-customers-by-improving-the-claims-experience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F521-1F87-22D8-0914-2D5783EBD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E989F-89DD-5354-B87D-4CC081964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FAC0E-C53B-2395-E73D-66A5C67C5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35C3E-E540-B6CF-7049-090D7F24A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5874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Sources: </a:t>
            </a:r>
          </a:p>
          <a:p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https://masterofcode.com/blog/chatgpt-statistics</a:t>
            </a:r>
          </a:p>
          <a:p>
            <a:r>
              <a:rPr lang="en-US">
                <a:hlinkClick r:id="rId3"/>
              </a:rPr>
              <a:t>AI and ChatGPT can help insurers improve the claims experience (lifeinsuranceinternational.com)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61D08-A544-4DEF-9451-4774D4FA6D9C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036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3171" y="2350148"/>
            <a:ext cx="3982637" cy="1218600"/>
          </a:xfrm>
        </p:spPr>
        <p:txBody>
          <a:bodyPr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[#TeamMembers#]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3171" y="4222072"/>
            <a:ext cx="3982637" cy="1218295"/>
          </a:xfrm>
        </p:spPr>
        <p:txBody>
          <a:bodyPr numCol="2" anchor="t"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[#Technologies#]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3D51E8A-CBC0-43FD-8505-B768B255A4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31372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[#LogoTechnology2#]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ED23EDA1-FA8B-4E12-97BB-87DCE360FDC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[#LogoTechnology4#]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6BBF1303-6BD5-4B0A-9AD1-6CD5868966B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31372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[#LogoTechnology5#]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DDDCE67F-B887-4644-8740-17CB8DBB2F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[#LogoTechnology7#]</a:t>
            </a:r>
          </a:p>
        </p:txBody>
      </p:sp>
      <p:sp>
        <p:nvSpPr>
          <p:cNvPr id="40" name="Picture Placeholder 18">
            <a:extLst>
              <a:ext uri="{FF2B5EF4-FFF2-40B4-BE49-F238E27FC236}">
                <a16:creationId xmlns:a16="http://schemas.microsoft.com/office/drawing/2014/main" id="{F002A3D0-44FC-4C42-B589-DB8E61AEF4F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031372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[#LogoTechnology8#]</a:t>
            </a:r>
          </a:p>
        </p:txBody>
      </p:sp>
      <p:sp>
        <p:nvSpPr>
          <p:cNvPr id="43" name="Shape 64">
            <a:extLst>
              <a:ext uri="{FF2B5EF4-FFF2-40B4-BE49-F238E27FC236}">
                <a16:creationId xmlns:a16="http://schemas.microsoft.com/office/drawing/2014/main" id="{EFAA1292-0419-4272-9651-B23AA5E1946E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4" name="Espace réservé pour une image  2" descr="[#LogoCustomer#]">
            <a:extLst>
              <a:ext uri="{FF2B5EF4-FFF2-40B4-BE49-F238E27FC236}">
                <a16:creationId xmlns:a16="http://schemas.microsoft.com/office/drawing/2014/main" id="{C0D9A84C-ACAB-4186-A478-2163530157C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459802" y="365746"/>
            <a:ext cx="816587" cy="81637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/>
              <a:t>[#LogoCustomer#]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E8C9110-BC7A-4FAE-8353-E4F8C6B57BDE}"/>
              </a:ext>
            </a:extLst>
          </p:cNvPr>
          <p:cNvSpPr txBox="1"/>
          <p:nvPr userDrawn="1"/>
        </p:nvSpPr>
        <p:spPr>
          <a:xfrm>
            <a:off x="1933171" y="1977749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Team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BD3F405-A6BF-455E-A14D-02C49536FA47}"/>
              </a:ext>
            </a:extLst>
          </p:cNvPr>
          <p:cNvSpPr txBox="1"/>
          <p:nvPr userDrawn="1"/>
        </p:nvSpPr>
        <p:spPr>
          <a:xfrm>
            <a:off x="1939923" y="3857457"/>
            <a:ext cx="3982637" cy="3240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lvl="0" indent="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2"/>
                </a:solidFill>
                <a:latin typeface="Poppins Medium" panose="00000600000000000000" pitchFamily="50" charset="0"/>
                <a:ea typeface="Lato Light" panose="020F0502020204030203" pitchFamily="34" charset="0"/>
                <a:cs typeface="Poppins Medium" panose="00000600000000000000" pitchFamily="50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lvl="0"/>
            <a:r>
              <a:rPr lang="fr-FR" sz="900">
                <a:solidFill>
                  <a:schemeClr val="tx2"/>
                </a:solidFill>
              </a:rPr>
              <a:t>Technologies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21C6C6EC-42B3-4D1A-9C3A-C340E0BDBEBD}"/>
              </a:ext>
            </a:extLst>
          </p:cNvPr>
          <p:cNvGrpSpPr/>
          <p:nvPr userDrawn="1"/>
        </p:nvGrpSpPr>
        <p:grpSpPr>
          <a:xfrm>
            <a:off x="838419" y="1978474"/>
            <a:ext cx="928666" cy="943348"/>
            <a:chOff x="8658104" y="7298758"/>
            <a:chExt cx="1856849" cy="188669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F64F1AB5-0AEA-4C53-A2C7-706F728965B8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6" name="Graphique 45">
              <a:extLst>
                <a:ext uri="{FF2B5EF4-FFF2-40B4-BE49-F238E27FC236}">
                  <a16:creationId xmlns:a16="http://schemas.microsoft.com/office/drawing/2014/main" id="{77775E8E-FD58-4594-9324-96DB9C01D5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5DBCB53-3BB3-45D5-B898-7B3DB1BC50DC}"/>
              </a:ext>
            </a:extLst>
          </p:cNvPr>
          <p:cNvGrpSpPr/>
          <p:nvPr userDrawn="1"/>
        </p:nvGrpSpPr>
        <p:grpSpPr>
          <a:xfrm>
            <a:off x="838419" y="3850873"/>
            <a:ext cx="928666" cy="943348"/>
            <a:chOff x="8658104" y="7298758"/>
            <a:chExt cx="1856849" cy="188669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BC8BA4-598D-469E-A518-4D2F7E0DBF53}"/>
                </a:ext>
              </a:extLst>
            </p:cNvPr>
            <p:cNvSpPr/>
            <p:nvPr userDrawn="1"/>
          </p:nvSpPr>
          <p:spPr>
            <a:xfrm>
              <a:off x="8658104" y="7298758"/>
              <a:ext cx="1856849" cy="18866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Poppins Medium" panose="00000600000000000000" pitchFamily="50" charset="0"/>
                <a:cs typeface="Poppins Medium" panose="00000600000000000000" pitchFamily="50" charset="0"/>
              </a:endParaRPr>
            </a:p>
          </p:txBody>
        </p:sp>
        <p:pic>
          <p:nvPicPr>
            <p:cNvPr id="49" name="Graphique 48">
              <a:extLst>
                <a:ext uri="{FF2B5EF4-FFF2-40B4-BE49-F238E27FC236}">
                  <a16:creationId xmlns:a16="http://schemas.microsoft.com/office/drawing/2014/main" id="{BE129A1E-2C1C-4732-986F-A2F131E33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098728" y="7754305"/>
              <a:ext cx="975600" cy="975600"/>
            </a:xfrm>
            <a:prstGeom prst="rect">
              <a:avLst/>
            </a:prstGeom>
          </p:spPr>
        </p:pic>
      </p:grp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E067B1B-215D-4196-ABC5-CA9CD263F2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69441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[#LogoTechnology1#]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061A6049-26BF-4F98-8C94-F3805F9A098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793303" y="1977749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[#LogoTechnology3#]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DBA06081-5B2D-4D0C-AA77-7A59A6665B6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793303" y="323665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[#LogoTechnology6#]</a:t>
            </a:r>
          </a:p>
        </p:txBody>
      </p:sp>
      <p:sp>
        <p:nvSpPr>
          <p:cNvPr id="36" name="Picture Placeholder 18">
            <a:extLst>
              <a:ext uri="{FF2B5EF4-FFF2-40B4-BE49-F238E27FC236}">
                <a16:creationId xmlns:a16="http://schemas.microsoft.com/office/drawing/2014/main" id="{AF8D3F0B-6482-4E86-8611-669579A773A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93303" y="4495568"/>
            <a:ext cx="1597736" cy="944800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[#LogoTechnology9#]</a:t>
            </a:r>
          </a:p>
        </p:txBody>
      </p:sp>
      <p:sp>
        <p:nvSpPr>
          <p:cNvPr id="37" name="Titre 14">
            <a:extLst>
              <a:ext uri="{FF2B5EF4-FFF2-40B4-BE49-F238E27FC236}">
                <a16:creationId xmlns:a16="http://schemas.microsoft.com/office/drawing/2014/main" id="{D9BA9318-EE46-4450-9DFB-3E9D989C5A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8" y="529200"/>
            <a:ext cx="9414676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[#TITLE#]</a:t>
            </a:r>
          </a:p>
        </p:txBody>
      </p:sp>
      <p:pic>
        <p:nvPicPr>
          <p:cNvPr id="50" name="Image 8">
            <a:extLst>
              <a:ext uri="{FF2B5EF4-FFF2-40B4-BE49-F238E27FC236}">
                <a16:creationId xmlns:a16="http://schemas.microsoft.com/office/drawing/2014/main" id="{EAE87941-2BB7-4F58-8E7F-4E792012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51" name="Espace réservé de la date 11">
            <a:extLst>
              <a:ext uri="{FF2B5EF4-FFF2-40B4-BE49-F238E27FC236}">
                <a16:creationId xmlns:a16="http://schemas.microsoft.com/office/drawing/2014/main" id="{75B22664-3BF1-4365-9BA7-9786E6C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52" name="Espace réservé du pied de page 12">
            <a:extLst>
              <a:ext uri="{FF2B5EF4-FFF2-40B4-BE49-F238E27FC236}">
                <a16:creationId xmlns:a16="http://schemas.microsoft.com/office/drawing/2014/main" id="{86381B4A-9338-4B09-8F75-40839F54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53" name="Espace réservé du numéro de diapositive 13">
            <a:extLst>
              <a:ext uri="{FF2B5EF4-FFF2-40B4-BE49-F238E27FC236}">
                <a16:creationId xmlns:a16="http://schemas.microsoft.com/office/drawing/2014/main" id="{303DFDDE-AEEB-4EB1-B758-C64311A1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745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4.xml"/><Relationship Id="rId61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  <p:sldLayoutId id="2147483789" r:id="rId59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96D016-1CAE-0F94-17F6-1B05BD82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Sensitive </a:t>
            </a:r>
            <a:r>
              <a:rPr lang="fr-FR" err="1"/>
              <a:t>Surveys</a:t>
            </a:r>
            <a:r>
              <a:rPr lang="fr-FR"/>
              <a:t> </a:t>
            </a:r>
            <a:r>
              <a:rPr lang="fr-FR" err="1"/>
              <a:t>Analysis</a:t>
            </a:r>
            <a:r>
              <a:rPr lang="fr-FR"/>
              <a:t> with </a:t>
            </a:r>
            <a:r>
              <a:rPr lang="fr-FR" err="1"/>
              <a:t>LLMs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B84FB-ADF0-3309-E48E-3ED69A6851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1D8C3-FBD6-8410-B1E8-CA3A52AD0E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6" name="Picture Placeholder 4" descr="AXA Partners">
            <a:extLst>
              <a:ext uri="{FF2B5EF4-FFF2-40B4-BE49-F238E27FC236}">
                <a16:creationId xmlns:a16="http://schemas.microsoft.com/office/drawing/2014/main" id="{0FBE5BC2-975F-EED3-05C3-483E7B2A0C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76" r="-7776"/>
          <a:stretch/>
        </p:blipFill>
        <p:spPr>
          <a:xfrm>
            <a:off x="3454400" y="5094288"/>
            <a:ext cx="1262063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428A-DDC8-C006-1E1B-0FBE47F1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DA4E5F-7779-034C-912D-BE11A763ED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</a:rPr>
              <a:t>AXA conducts annual surveys to assess workplace inclusion and diversity, focusing on identifying non-inclusive behaviors.</a:t>
            </a:r>
            <a:endParaRPr lang="fr-FR" sz="2200" cap="none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475B9-660D-9EE4-56F3-BD194CF0E0C4}"/>
              </a:ext>
            </a:extLst>
          </p:cNvPr>
          <p:cNvSpPr/>
          <p:nvPr/>
        </p:nvSpPr>
        <p:spPr>
          <a:xfrm>
            <a:off x="838419" y="1858769"/>
            <a:ext cx="2361981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458FC0-C77B-A2AB-978B-172AD7D13851}"/>
              </a:ext>
            </a:extLst>
          </p:cNvPr>
          <p:cNvSpPr/>
          <p:nvPr/>
        </p:nvSpPr>
        <p:spPr>
          <a:xfrm>
            <a:off x="3505201" y="1858769"/>
            <a:ext cx="5486402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17BAC-ADE8-F9B3-3563-9918D36D4EF5}"/>
              </a:ext>
            </a:extLst>
          </p:cNvPr>
          <p:cNvSpPr txBox="1"/>
          <p:nvPr/>
        </p:nvSpPr>
        <p:spPr>
          <a:xfrm>
            <a:off x="838419" y="2135919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66 000 participants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B93B2-1F75-E864-73BC-01797441B00D}"/>
              </a:ext>
            </a:extLst>
          </p:cNvPr>
          <p:cNvSpPr txBox="1"/>
          <p:nvPr/>
        </p:nvSpPr>
        <p:spPr>
          <a:xfrm>
            <a:off x="3505200" y="2041598"/>
            <a:ext cx="548640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>
                <a:latin typeface="Lato Light"/>
                <a:ea typeface="Lato Light"/>
                <a:cs typeface="Lato Light"/>
              </a:rPr>
              <a:t>In 2024, </a:t>
            </a:r>
            <a:r>
              <a:rPr lang="en-US" b="1">
                <a:latin typeface="Lato Light"/>
                <a:ea typeface="Lato Light"/>
                <a:cs typeface="Lato Light"/>
              </a:rPr>
              <a:t>66 000 AXA employees </a:t>
            </a:r>
            <a:r>
              <a:rPr lang="en-US">
                <a:latin typeface="Lato Light"/>
                <a:ea typeface="Lato Light"/>
                <a:cs typeface="Lato Light"/>
              </a:rPr>
              <a:t>around the world participated in the survey. The survey generated </a:t>
            </a:r>
            <a:r>
              <a:rPr lang="en-US" b="1">
                <a:latin typeface="Lato Light"/>
                <a:ea typeface="Lato Light"/>
                <a:cs typeface="Lato Light"/>
              </a:rPr>
              <a:t>15 000 verbatim</a:t>
            </a:r>
            <a:r>
              <a:rPr lang="en-US">
                <a:latin typeface="Lato Light"/>
                <a:ea typeface="Lato Light"/>
                <a:cs typeface="Lato Light"/>
              </a:rPr>
              <a:t> (open-ended responses)</a:t>
            </a:r>
            <a:endParaRPr lang="fr-FR">
              <a:latin typeface="Lato Light"/>
              <a:ea typeface="Lato Light"/>
              <a:cs typeface="Lato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E8697-6456-1009-796E-EA6BA2F9B2A7}"/>
              </a:ext>
            </a:extLst>
          </p:cNvPr>
          <p:cNvSpPr txBox="1"/>
          <p:nvPr/>
        </p:nvSpPr>
        <p:spPr>
          <a:xfrm>
            <a:off x="838419" y="3404876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15 000 verbatim </a:t>
            </a:r>
            <a:endParaRPr lang="fr-FR">
              <a:solidFill>
                <a:srgbClr val="000000"/>
              </a:solidFill>
              <a:latin typeface="Poppins Medium"/>
              <a:ea typeface="Lato Light"/>
              <a:cs typeface="Poppins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D4AD48-2F12-8968-C87E-F568C4802ADB}"/>
              </a:ext>
            </a:extLst>
          </p:cNvPr>
          <p:cNvSpPr txBox="1"/>
          <p:nvPr/>
        </p:nvSpPr>
        <p:spPr>
          <a:xfrm>
            <a:off x="3505201" y="3310554"/>
            <a:ext cx="548640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The survey includes questions on witnessing or experiencing racism, sexism, and other forms of discrimination</a:t>
            </a:r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E7AF6-6742-D2C3-E6F7-7AE4C12DFE96}"/>
              </a:ext>
            </a:extLst>
          </p:cNvPr>
          <p:cNvSpPr txBox="1"/>
          <p:nvPr/>
        </p:nvSpPr>
        <p:spPr>
          <a:xfrm>
            <a:off x="838419" y="4678914"/>
            <a:ext cx="2361981" cy="101168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Sensitive Information</a:t>
            </a:r>
            <a:endParaRPr lang="fr-FR">
              <a:solidFill>
                <a:srgbClr val="000000"/>
              </a:solidFill>
              <a:latin typeface="Poppins Medium"/>
              <a:ea typeface="Lato Light"/>
              <a:cs typeface="Poppins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7A497F-D525-593F-527A-AC9C33818E86}"/>
              </a:ext>
            </a:extLst>
          </p:cNvPr>
          <p:cNvSpPr txBox="1"/>
          <p:nvPr/>
        </p:nvSpPr>
        <p:spPr>
          <a:xfrm>
            <a:off x="3505201" y="4584593"/>
            <a:ext cx="548640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Lato Light"/>
                <a:ea typeface="Lato Light"/>
                <a:cs typeface="Lato Light"/>
              </a:rPr>
              <a:t>Group HR Inclusion &amp; Diversity (I&amp;D) team then analyze each discrimination theme to extract key pain points and guidelines from employees’ feedback </a:t>
            </a:r>
            <a:endParaRPr lang="en-US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B12DC7-5F5A-1F7B-8EFA-98D569266712}"/>
              </a:ext>
            </a:extLst>
          </p:cNvPr>
          <p:cNvCxnSpPr>
            <a:cxnSpLocks/>
          </p:cNvCxnSpPr>
          <p:nvPr/>
        </p:nvCxnSpPr>
        <p:spPr>
          <a:xfrm>
            <a:off x="9222283" y="1704975"/>
            <a:ext cx="0" cy="4170118"/>
          </a:xfrm>
          <a:prstGeom prst="line">
            <a:avLst/>
          </a:prstGeom>
          <a:ln>
            <a:solidFill>
              <a:srgbClr val="191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F7CA62-CD38-878E-B4D9-C963704614E5}"/>
              </a:ext>
            </a:extLst>
          </p:cNvPr>
          <p:cNvSpPr/>
          <p:nvPr/>
        </p:nvSpPr>
        <p:spPr>
          <a:xfrm flipV="1">
            <a:off x="9357359" y="1858767"/>
            <a:ext cx="2410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6E8C4-E6E0-BD24-3E97-648486AD1C29}"/>
              </a:ext>
            </a:extLst>
          </p:cNvPr>
          <p:cNvSpPr txBox="1"/>
          <p:nvPr/>
        </p:nvSpPr>
        <p:spPr>
          <a:xfrm>
            <a:off x="9357359" y="1223583"/>
            <a:ext cx="2361981" cy="10116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Risk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AA17A-0355-2835-E83A-D62F07F744ED}"/>
              </a:ext>
            </a:extLst>
          </p:cNvPr>
          <p:cNvSpPr txBox="1"/>
          <p:nvPr/>
        </p:nvSpPr>
        <p:spPr>
          <a:xfrm>
            <a:off x="9274981" y="2135919"/>
            <a:ext cx="2609114" cy="365679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b="1">
                <a:latin typeface="Lato Light"/>
                <a:ea typeface="Lato Light"/>
                <a:cs typeface="Lato Light"/>
              </a:rPr>
              <a:t>Human error: </a:t>
            </a:r>
            <a:r>
              <a:rPr lang="en-US">
                <a:latin typeface="Lato Light"/>
                <a:ea typeface="Lato Light"/>
                <a:cs typeface="Lato Light"/>
              </a:rPr>
              <a:t>Employees might unintentionally disclose sensitive information when handling the data</a:t>
            </a:r>
          </a:p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latin typeface="Lato Light"/>
                <a:ea typeface="Lato Light"/>
                <a:cs typeface="Lato Light"/>
              </a:rPr>
              <a:t>Time consuming manual analysis</a:t>
            </a:r>
            <a:r>
              <a:rPr lang="en-US">
                <a:latin typeface="Lato Light"/>
                <a:ea typeface="Lato Light"/>
                <a:cs typeface="Lato Light"/>
              </a:rPr>
              <a:t>: Even with key word search application, analyzing the verbatim usually take several days for the team to review them entirely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77F02-0B3E-BC5D-76F7-8AE732E5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/>
              <a:t>AXA</a:t>
            </a:r>
          </a:p>
        </p:txBody>
      </p:sp>
      <p:pic>
        <p:nvPicPr>
          <p:cNvPr id="5" name="Picture Placeholder 4" descr="AXA Partners">
            <a:extLst>
              <a:ext uri="{FF2B5EF4-FFF2-40B4-BE49-F238E27FC236}">
                <a16:creationId xmlns:a16="http://schemas.microsoft.com/office/drawing/2014/main" id="{D49F7C24-AB20-5149-1D02-5FEBFB9CA6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" b="-97"/>
          <a:stretch/>
        </p:blipFill>
        <p:spPr>
          <a:xfrm>
            <a:off x="10460038" y="365125"/>
            <a:ext cx="815975" cy="817563"/>
          </a:xfrm>
          <a:prstGeom prst="rect">
            <a:avLst/>
          </a:prstGeom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641C623-E65C-8F8A-C463-56D5743A4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55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87D92-2A8C-4C75-14FD-657D2A19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27D04A-43D8-4D35-F8E0-8F1395FB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AXA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58F01-18C7-701A-83CF-CAE9905A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C77618-6D3F-E827-468D-1DBF8C791A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sz="2200" cap="none">
                <a:solidFill>
                  <a:srgbClr val="000000"/>
                </a:solidFill>
                <a:latin typeface="Poppins Medium"/>
                <a:cs typeface="Poppins Medium"/>
              </a:rPr>
              <a:t>AXA faced tight deadlines to process 15,000 verbatims within a tight deadline, while ensuring absolute confidentiality of employee responses</a:t>
            </a:r>
            <a:endParaRPr lang="fr-FR" sz="2200" cap="none">
              <a:solidFill>
                <a:srgbClr val="000000"/>
              </a:solidFill>
              <a:latin typeface="Poppins Medium"/>
              <a:cs typeface="Poppins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8CA2D-8CDD-8E77-6CAC-56FA85CBB15B}"/>
              </a:ext>
            </a:extLst>
          </p:cNvPr>
          <p:cNvSpPr txBox="1"/>
          <p:nvPr/>
        </p:nvSpPr>
        <p:spPr>
          <a:xfrm>
            <a:off x="477252" y="2860547"/>
            <a:ext cx="3298877" cy="3139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Verbatim were processed using GPT-4o processed verbatims to predict their theme (discrimination) and sentiment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Topic modeling was performed to discover new I&amp;D themes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Using GPT-4o large input context window, reports by themes were produced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CFFC-7D98-230B-003C-C5D47F036B93}"/>
              </a:ext>
            </a:extLst>
          </p:cNvPr>
          <p:cNvSpPr txBox="1"/>
          <p:nvPr/>
        </p:nvSpPr>
        <p:spPr>
          <a:xfrm>
            <a:off x="8066361" y="2860547"/>
            <a:ext cx="3522056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Inclusion &amp; Diversity specialists were involved to review the model outputs and help the team optimize the prompts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Survey analysis application also produced statistics by themes and sentiment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FB459-CC42-F94D-FA7E-8AA9F5EEA5D2}"/>
              </a:ext>
            </a:extLst>
          </p:cNvPr>
          <p:cNvSpPr txBox="1"/>
          <p:nvPr/>
        </p:nvSpPr>
        <p:spPr>
          <a:xfrm>
            <a:off x="4186918" y="2860547"/>
            <a:ext cx="329887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survey analysis application uses the internal LLM models of AXA through Secure GPT to minimize the risk of data leakage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85F33-587A-BDB9-AD67-93F3CD0D3A04}"/>
              </a:ext>
            </a:extLst>
          </p:cNvPr>
          <p:cNvSpPr txBox="1"/>
          <p:nvPr/>
        </p:nvSpPr>
        <p:spPr>
          <a:xfrm>
            <a:off x="1477177" y="1507197"/>
            <a:ext cx="2298953" cy="10116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LLM as survey </a:t>
            </a:r>
            <a:r>
              <a:rPr lang="en-AU" err="1">
                <a:solidFill>
                  <a:srgbClr val="000000"/>
                </a:solidFill>
                <a:latin typeface="Poppins Medium"/>
                <a:ea typeface="Lato Light"/>
                <a:cs typeface="Poppins Medium"/>
              </a:rPr>
              <a:t>analyzers</a:t>
            </a:r>
            <a:endParaRPr lang="en-AU">
              <a:solidFill>
                <a:srgbClr val="000000"/>
              </a:solidFill>
              <a:latin typeface="Poppins Medium"/>
              <a:ea typeface="Lato Light"/>
              <a:cs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76088-1737-4E65-BDD3-DB69ADC343C6}"/>
              </a:ext>
            </a:extLst>
          </p:cNvPr>
          <p:cNvSpPr txBox="1"/>
          <p:nvPr/>
        </p:nvSpPr>
        <p:spPr>
          <a:xfrm>
            <a:off x="4856131" y="1511850"/>
            <a:ext cx="2756666" cy="10116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 algn="ctr">
              <a:defRPr b="1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US" b="0">
                <a:latin typeface="Poppins Medium"/>
                <a:ea typeface="Lato Light"/>
                <a:cs typeface="Poppins Medium"/>
              </a:rPr>
              <a:t>Security by design</a:t>
            </a:r>
            <a:endParaRPr lang="fr-FR" b="0">
              <a:latin typeface="Poppins Medium"/>
              <a:ea typeface="Lato Light"/>
              <a:cs typeface="Poppins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81737-A11B-7C25-0F1F-8539C0C6BDDD}"/>
              </a:ext>
            </a:extLst>
          </p:cNvPr>
          <p:cNvSpPr txBox="1"/>
          <p:nvPr/>
        </p:nvSpPr>
        <p:spPr>
          <a:xfrm>
            <a:off x="9105899" y="1507197"/>
            <a:ext cx="2482517" cy="10116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 rtl="0">
              <a:defRPr lang="fr-FR"/>
            </a:defPPr>
            <a:lvl1pPr algn="ctr">
              <a:defRPr b="1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defRPr>
            </a:lvl1pPr>
          </a:lstStyle>
          <a:p>
            <a:r>
              <a:rPr lang="en-US" b="0">
                <a:latin typeface="Poppins Medium"/>
                <a:ea typeface="Lato Light"/>
                <a:cs typeface="Poppins Medium"/>
              </a:rPr>
              <a:t>Human in the loop</a:t>
            </a:r>
            <a:endParaRPr lang="fr-FR" b="0">
              <a:latin typeface="Poppins Medium"/>
              <a:ea typeface="Lato Light"/>
              <a:cs typeface="Poppins Medium"/>
            </a:endParaRPr>
          </a:p>
        </p:txBody>
      </p:sp>
      <p:pic>
        <p:nvPicPr>
          <p:cNvPr id="12" name="Graphic 11" descr="Lock with solid fill">
            <a:extLst>
              <a:ext uri="{FF2B5EF4-FFF2-40B4-BE49-F238E27FC236}">
                <a16:creationId xmlns:a16="http://schemas.microsoft.com/office/drawing/2014/main" id="{C81491DD-4223-0112-6D00-29EF2B698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71806" y="1473040"/>
            <a:ext cx="1080000" cy="1080000"/>
          </a:xfrm>
          <a:prstGeom prst="rect">
            <a:avLst/>
          </a:prstGeom>
        </p:spPr>
      </p:pic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F4E578A4-93CB-8763-7C7A-6B0B9722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146435" y="1473040"/>
            <a:ext cx="1080000" cy="1080000"/>
          </a:xfrm>
          <a:prstGeom prst="rect">
            <a:avLst/>
          </a:prstGeom>
        </p:spPr>
      </p:pic>
      <p:pic>
        <p:nvPicPr>
          <p:cNvPr id="16" name="Graphic 15" descr="Syncing cloud with solid fill">
            <a:extLst>
              <a:ext uri="{FF2B5EF4-FFF2-40B4-BE49-F238E27FC236}">
                <a16:creationId xmlns:a16="http://schemas.microsoft.com/office/drawing/2014/main" id="{510617FD-9CEB-7235-4228-9D8B5F151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252" y="1473040"/>
            <a:ext cx="1080000" cy="108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F7671FB-2DA6-EEB5-DD19-C6FAF32820F8}"/>
              </a:ext>
            </a:extLst>
          </p:cNvPr>
          <p:cNvSpPr/>
          <p:nvPr/>
        </p:nvSpPr>
        <p:spPr>
          <a:xfrm flipV="1">
            <a:off x="477252" y="2535897"/>
            <a:ext cx="3298877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FAD12F-6361-434F-6625-6FB271FCD80B}"/>
              </a:ext>
            </a:extLst>
          </p:cNvPr>
          <p:cNvSpPr/>
          <p:nvPr/>
        </p:nvSpPr>
        <p:spPr>
          <a:xfrm flipV="1">
            <a:off x="4186918" y="2516968"/>
            <a:ext cx="3298877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C6BE8E-87D0-66F3-9418-0F77258822FC}"/>
              </a:ext>
            </a:extLst>
          </p:cNvPr>
          <p:cNvSpPr/>
          <p:nvPr/>
        </p:nvSpPr>
        <p:spPr>
          <a:xfrm flipV="1">
            <a:off x="8066360" y="2514456"/>
            <a:ext cx="3522056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" name="Picture Placeholder 4" descr="AXA Partners">
            <a:extLst>
              <a:ext uri="{FF2B5EF4-FFF2-40B4-BE49-F238E27FC236}">
                <a16:creationId xmlns:a16="http://schemas.microsoft.com/office/drawing/2014/main" id="{CB80A1AA-FBF7-FCE9-230E-056DC2D670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" b="-97"/>
          <a:stretch/>
        </p:blipFill>
        <p:spPr>
          <a:xfrm>
            <a:off x="10460038" y="365125"/>
            <a:ext cx="815975" cy="8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3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07A0B-5EC7-F196-F7B9-7CE4A339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1368-D415-E65E-2C77-578305F4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AXA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DBBB9-66AC-6DF9-B5E5-2D1BBCAE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BCEC2C-3A6A-A615-85FD-D816F165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cap="none">
                <a:latin typeface="Poppins Medium"/>
                <a:cs typeface="Poppins Medium"/>
              </a:rPr>
              <a:t>AKABI Implemented a strategy using LLM models to securely process verbatims efficiently</a:t>
            </a:r>
            <a:endParaRPr lang="fr-FR" sz="2200" cap="none">
              <a:latin typeface="Poppins Medium"/>
              <a:cs typeface="Poppins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D18D0-C272-1CBF-49BF-19E9A7375A73}"/>
              </a:ext>
            </a:extLst>
          </p:cNvPr>
          <p:cNvSpPr/>
          <p:nvPr/>
        </p:nvSpPr>
        <p:spPr>
          <a:xfrm>
            <a:off x="888921" y="1953251"/>
            <a:ext cx="1742484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latin typeface="Poppins Medium" panose="00000600000000000000" pitchFamily="2" charset="0"/>
              <a:ea typeface="Lato Light" panose="020F0502020204030203" pitchFamily="34" charset="0"/>
              <a:cs typeface="Poppins Medium" panose="000006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3B4B8-A1F6-6ED0-9093-28E478CD01B9}"/>
              </a:ext>
            </a:extLst>
          </p:cNvPr>
          <p:cNvSpPr/>
          <p:nvPr/>
        </p:nvSpPr>
        <p:spPr>
          <a:xfrm>
            <a:off x="3159632" y="1953251"/>
            <a:ext cx="5145225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67585-C763-EA1E-2CC6-F2D746B279A3}"/>
              </a:ext>
            </a:extLst>
          </p:cNvPr>
          <p:cNvSpPr txBox="1"/>
          <p:nvPr/>
        </p:nvSpPr>
        <p:spPr>
          <a:xfrm>
            <a:off x="3159633" y="2299459"/>
            <a:ext cx="51135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Percentage of verbatims correctly translated in English by the model for subsequent processing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7F66C-1E68-7F8D-B09D-383520F76A0B}"/>
              </a:ext>
            </a:extLst>
          </p:cNvPr>
          <p:cNvSpPr txBox="1"/>
          <p:nvPr/>
        </p:nvSpPr>
        <p:spPr>
          <a:xfrm>
            <a:off x="3159631" y="4790006"/>
            <a:ext cx="51452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Accuracy of the system to detect Inclusion &amp; Diversity themes of the verbatim</a:t>
            </a:r>
            <a:endParaRPr lang="fr-FR">
              <a:solidFill>
                <a:srgbClr val="00000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3483F-4297-3CC4-37FC-8DBCA72C8CAE}"/>
              </a:ext>
            </a:extLst>
          </p:cNvPr>
          <p:cNvSpPr txBox="1"/>
          <p:nvPr/>
        </p:nvSpPr>
        <p:spPr>
          <a:xfrm>
            <a:off x="3159632" y="3452620"/>
            <a:ext cx="51135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Reduce </a:t>
            </a:r>
            <a:r>
              <a:rPr lang="en-US" b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days to a few hours </a:t>
            </a:r>
            <a:r>
              <a:rPr lang="en-US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 time to analyze the verbatim while preserving privacy</a:t>
            </a:r>
          </a:p>
        </p:txBody>
      </p:sp>
      <p:pic>
        <p:nvPicPr>
          <p:cNvPr id="22" name="Graphic 21" descr="Stopwatch with solid fill">
            <a:extLst>
              <a:ext uri="{FF2B5EF4-FFF2-40B4-BE49-F238E27FC236}">
                <a16:creationId xmlns:a16="http://schemas.microsoft.com/office/drawing/2014/main" id="{4CEFD63E-105F-09C6-CFC1-DBEC07211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20163" y="3326662"/>
            <a:ext cx="1080000" cy="1080000"/>
          </a:xfrm>
          <a:prstGeom prst="rect">
            <a:avLst/>
          </a:prstGeom>
        </p:spPr>
      </p:pic>
      <p:pic>
        <p:nvPicPr>
          <p:cNvPr id="12" name="Picture Placeholder 4" descr="AXA Partners">
            <a:extLst>
              <a:ext uri="{FF2B5EF4-FFF2-40B4-BE49-F238E27FC236}">
                <a16:creationId xmlns:a16="http://schemas.microsoft.com/office/drawing/2014/main" id="{CF55AE10-D273-E3F7-E785-029550E0F4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" b="-97"/>
          <a:stretch/>
        </p:blipFill>
        <p:spPr>
          <a:xfrm>
            <a:off x="10460038" y="365125"/>
            <a:ext cx="815975" cy="81756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4D4867C-1DF1-1BE2-3611-724D22112721}"/>
              </a:ext>
            </a:extLst>
          </p:cNvPr>
          <p:cNvSpPr txBox="1">
            <a:spLocks/>
          </p:cNvSpPr>
          <p:nvPr/>
        </p:nvSpPr>
        <p:spPr>
          <a:xfrm>
            <a:off x="8605394" y="2151028"/>
            <a:ext cx="3225780" cy="34312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 rtl="0">
              <a:defRPr lang="fr-FR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b="1" kern="100">
                <a:effectLst/>
              </a:rPr>
              <a:t>Enhanced Employee Engagement:</a:t>
            </a:r>
            <a:r>
              <a:rPr lang="en-US" sz="1050" kern="100">
                <a:effectLst/>
              </a:rPr>
              <a:t> The survey analyzer can identify biases and trends in survey responses, leading to proactive improvements in the workplace environment and increased employee retention.</a:t>
            </a:r>
            <a:endParaRPr lang="fr-FR" sz="1050" kern="100">
              <a:effectLst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b="1" kern="100">
                <a:effectLst/>
              </a:rPr>
              <a:t>Informed Decision-Making:</a:t>
            </a:r>
            <a:r>
              <a:rPr lang="en-US" sz="1050" kern="100">
                <a:effectLst/>
              </a:rPr>
              <a:t> The system provides predictive analytics enabling HR teams to anticipate future diversity needs and make quicker, data-driven decisions.</a:t>
            </a:r>
            <a:endParaRPr lang="fr-FR" sz="1050" kern="100">
              <a:effectLst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b="1" kern="100">
                <a:effectLst/>
              </a:rPr>
              <a:t>HR Process Optimization:</a:t>
            </a:r>
            <a:r>
              <a:rPr lang="en-US" sz="1050" kern="100">
                <a:effectLst/>
              </a:rPr>
              <a:t> Automating survey data analysis frees up HR resources for strategic tasks, while reducing bias in recruitment processes to promote a diverse workforce.</a:t>
            </a:r>
            <a:endParaRPr lang="fr-FR" sz="1050" kern="100">
              <a:effectLst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b="1" kern="100">
                <a:effectLst/>
              </a:rPr>
              <a:t>Strategic Cultural Impact:</a:t>
            </a:r>
            <a:r>
              <a:rPr lang="en-US" sz="1050" kern="100">
                <a:effectLst/>
              </a:rPr>
              <a:t> The tool’s insights help foster an inclusive culture, aligning company practices with diversity, equity, and inclusion (DEI) goals, enhancing the company’s attractiveness as an employer.</a:t>
            </a:r>
            <a:endParaRPr lang="fr-FR" sz="1050" kern="10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EBA27-74CE-05E7-D415-91ADF6C0B2F6}"/>
              </a:ext>
            </a:extLst>
          </p:cNvPr>
          <p:cNvSpPr txBox="1"/>
          <p:nvPr/>
        </p:nvSpPr>
        <p:spPr>
          <a:xfrm>
            <a:off x="8381802" y="1564573"/>
            <a:ext cx="312014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indent="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429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5715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8001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028700" indent="-114300">
              <a:lnSpc>
                <a:spcPct val="9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9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2573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6pPr>
            <a:lvl7pPr marL="14859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7pPr>
            <a:lvl8pPr marL="17145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8pPr>
            <a:lvl9pPr marL="1943100" indent="-114300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/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000" b="1">
                <a:solidFill>
                  <a:srgbClr val="000000"/>
                </a:solidFill>
              </a:rPr>
              <a:t>Business Impact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557819-21A3-49D0-05AB-B4ECF0B68D2F}"/>
              </a:ext>
            </a:extLst>
          </p:cNvPr>
          <p:cNvSpPr/>
          <p:nvPr/>
        </p:nvSpPr>
        <p:spPr>
          <a:xfrm>
            <a:off x="8605394" y="1953251"/>
            <a:ext cx="3225780" cy="45719"/>
          </a:xfrm>
          <a:prstGeom prst="rect">
            <a:avLst/>
          </a:prstGeom>
          <a:solidFill>
            <a:srgbClr val="191D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ED3F9D05-90B0-5EEA-4D08-59E09700F322}"/>
              </a:ext>
            </a:extLst>
          </p:cNvPr>
          <p:cNvSpPr txBox="1"/>
          <p:nvPr/>
        </p:nvSpPr>
        <p:spPr>
          <a:xfrm>
            <a:off x="888921" y="4718466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98%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D260B378-1701-6A6C-A581-15E8155521FC}"/>
              </a:ext>
            </a:extLst>
          </p:cNvPr>
          <p:cNvSpPr txBox="1"/>
          <p:nvPr/>
        </p:nvSpPr>
        <p:spPr>
          <a:xfrm>
            <a:off x="888921" y="2229765"/>
            <a:ext cx="17424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5400">
                <a:solidFill>
                  <a:srgbClr val="000000"/>
                </a:solidFill>
                <a:latin typeface="Poppins Medium" panose="00000600000000000000" pitchFamily="2" charset="0"/>
                <a:ea typeface="Lato Light" panose="020F0502020204030203" pitchFamily="34" charset="0"/>
                <a:cs typeface="Poppins Medium" panose="00000600000000000000" pitchFamily="2" charset="0"/>
              </a:rPr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2645498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CDA2B0-E43F-48B6-8AA4-E8726D24C4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1x Medior Data Scientist (4 months)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A7538F-7F29-4154-808E-A215D0DF73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Python
JupyterLab
LLM (Large Language Model)
</a:t>
            </a:r>
          </a:p>
        </p:txBody>
      </p:sp>
      <p:pic>
        <p:nvPicPr>
          <p:cNvPr id="9" name="Picture Placeholder 8" descr="JupyterLab">
            <a:extLst>
              <a:ext uri="{FF2B5EF4-FFF2-40B4-BE49-F238E27FC236}">
                <a16:creationId xmlns:a16="http://schemas.microsoft.com/office/drawing/2014/main" id="{27BF954C-4414-424C-BA47-543C88D4381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pic>
        <p:nvPicPr>
          <p:cNvPr id="8" name="Picture Placeholder 7" descr="AXA Partners">
            <a:extLst>
              <a:ext uri="{FF2B5EF4-FFF2-40B4-BE49-F238E27FC236}">
                <a16:creationId xmlns:a16="http://schemas.microsoft.com/office/drawing/2014/main" id="{BF160ECE-29FB-40CC-BDE2-FE4C160678B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7" name="Picture Placeholder 6" descr="Python">
            <a:extLst>
              <a:ext uri="{FF2B5EF4-FFF2-40B4-BE49-F238E27FC236}">
                <a16:creationId xmlns:a16="http://schemas.microsoft.com/office/drawing/2014/main" id="{4A9CE6E8-3E61-473D-8A86-1BE8ED7DDD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2" r="-34532"/>
          <a:stretch/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411C5A-3F7A-4469-AD29-95FEDBAF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200" cap="none">
                <a:latin typeface="Poppins Medium"/>
                <a:cs typeface="Poppins Medium"/>
              </a:rPr>
              <a:t>Inclusion &amp; Diversity verbatim classification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AD1400A-0DE8-64EB-BACC-57905862A53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3" name="Picture Placeholder 8" descr="LangChain">
            <a:extLst>
              <a:ext uri="{FF2B5EF4-FFF2-40B4-BE49-F238E27FC236}">
                <a16:creationId xmlns:a16="http://schemas.microsoft.com/office/drawing/2014/main" id="{DDE8F6FE-3E72-8CFE-00A7-86E300D239E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38" r="-34538"/>
          <a:stretch/>
        </p:blipFill>
        <p:spPr>
          <a:xfrm>
            <a:off x="9793288" y="1978025"/>
            <a:ext cx="1597025" cy="944563"/>
          </a:xfrm>
          <a:prstGeom prst="rect">
            <a:avLst/>
          </a:prstGeom>
        </p:spPr>
      </p:pic>
      <p:pic>
        <p:nvPicPr>
          <p:cNvPr id="35" name="Picture 8" descr="On Choosing a Deep Reinforcement Learning Library | by Thomas Simonini ...">
            <a:extLst>
              <a:ext uri="{FF2B5EF4-FFF2-40B4-BE49-F238E27FC236}">
                <a16:creationId xmlns:a16="http://schemas.microsoft.com/office/drawing/2014/main" id="{56F323C6-F5D7-CF4B-D228-49AF445EE62B}"/>
              </a:ext>
            </a:extLst>
          </p:cNvPr>
          <p:cNvPicPr>
            <a:picLocks noGrp="1" noChangeAspect="1" noChangeArrowheads="1"/>
          </p:cNvPicPr>
          <p:nvPr>
            <p:ph type="pic" sz="quarter" idx="50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6" r="-8676"/>
          <a:stretch/>
        </p:blipFill>
        <p:spPr bwMode="auto">
          <a:xfrm>
            <a:off x="9793288" y="3236913"/>
            <a:ext cx="1597025" cy="9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Placeholder 29" descr="Hugging Face">
            <a:extLst>
              <a:ext uri="{FF2B5EF4-FFF2-40B4-BE49-F238E27FC236}">
                <a16:creationId xmlns:a16="http://schemas.microsoft.com/office/drawing/2014/main" id="{E3502981-196D-53A3-810E-8A2FA921105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622" r="-34622"/>
          <a:stretch/>
        </p:blipFill>
        <p:spPr>
          <a:xfrm>
            <a:off x="6269038" y="3236913"/>
            <a:ext cx="1598612" cy="944562"/>
          </a:xfrm>
          <a:prstGeom prst="rect">
            <a:avLst/>
          </a:prstGeom>
        </p:spPr>
      </p:pic>
      <p:pic>
        <p:nvPicPr>
          <p:cNvPr id="37" name="Picture Placeholder 8" descr="FAISS">
            <a:extLst>
              <a:ext uri="{FF2B5EF4-FFF2-40B4-BE49-F238E27FC236}">
                <a16:creationId xmlns:a16="http://schemas.microsoft.com/office/drawing/2014/main" id="{D6BCDB2E-7F33-9391-70CE-A17EEA08F76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622" r="-34622"/>
          <a:stretch/>
        </p:blipFill>
        <p:spPr>
          <a:xfrm>
            <a:off x="8031163" y="3236913"/>
            <a:ext cx="1598612" cy="944562"/>
          </a:xfrm>
          <a:prstGeom prst="rect">
            <a:avLst/>
          </a:prstGeom>
        </p:spPr>
      </p:pic>
      <p:pic>
        <p:nvPicPr>
          <p:cNvPr id="38" name="Picture Placeholder 6" descr="ChromaDB">
            <a:extLst>
              <a:ext uri="{FF2B5EF4-FFF2-40B4-BE49-F238E27FC236}">
                <a16:creationId xmlns:a16="http://schemas.microsoft.com/office/drawing/2014/main" id="{4A9E07BD-333F-BC1C-FFF0-936F7A8D90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622" r="-34622"/>
          <a:stretch/>
        </p:blipFill>
        <p:spPr>
          <a:xfrm>
            <a:off x="6269038" y="4495800"/>
            <a:ext cx="1598612" cy="944563"/>
          </a:xfrm>
          <a:prstGeom prst="rect">
            <a:avLst/>
          </a:prstGeom>
        </p:spPr>
      </p:pic>
      <p:pic>
        <p:nvPicPr>
          <p:cNvPr id="39" name="Picture Placeholder 29" descr="Mistral AI">
            <a:extLst>
              <a:ext uri="{FF2B5EF4-FFF2-40B4-BE49-F238E27FC236}">
                <a16:creationId xmlns:a16="http://schemas.microsoft.com/office/drawing/2014/main" id="{28E5BA51-A2B2-B3D2-5843-C5C29E975A6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22" r="-34622"/>
          <a:stretch/>
        </p:blipFill>
        <p:spPr>
          <a:xfrm>
            <a:off x="8031163" y="4495800"/>
            <a:ext cx="1598612" cy="944563"/>
          </a:xfrm>
        </p:spPr>
      </p:pic>
      <p:sp>
        <p:nvSpPr>
          <p:cNvPr id="40" name="Date Placeholder 2">
            <a:extLst>
              <a:ext uri="{FF2B5EF4-FFF2-40B4-BE49-F238E27FC236}">
                <a16:creationId xmlns:a16="http://schemas.microsoft.com/office/drawing/2014/main" id="{5DE4EFAA-BCEB-3F7E-87A9-4D87F3EE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/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9D84F1E5-A81A-0F51-4B43-9651B052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/>
          <a:p>
            <a:r>
              <a:rPr lang="fr-FR"/>
              <a:t>AXA</a:t>
            </a:r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054AE6F5-D24C-0CCF-3AE4-C82AD463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/>
          <a:p>
            <a:fld id="{85FCA5DD-1A2A-441E-8A3A-06F8DC18DFA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718917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500</Words>
  <Application>Microsoft Office PowerPoint</Application>
  <PresentationFormat>Widescreen</PresentationFormat>
  <Paragraphs>53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Sensitive Surveys Analysis with LLMs</vt:lpstr>
      <vt:lpstr>AXA conducts annual surveys to assess workplace inclusion and diversity, focusing on identifying non-inclusive behaviors.</vt:lpstr>
      <vt:lpstr>AXA faced tight deadlines to process 15,000 verbatims within a tight deadline, while ensuring absolute confidentiality of employee responses</vt:lpstr>
      <vt:lpstr>AKABI Implemented a strategy using LLM models to securely process verbatims efficiently</vt:lpstr>
      <vt:lpstr>Inclusion &amp; Diversity verbatim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2024-10-10T08:33:38Z</dcterms:created>
  <dcterms:modified xsi:type="dcterms:W3CDTF">2024-11-07T21:24:08Z</dcterms:modified>
</cp:coreProperties>
</file>